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5" autoAdjust="0"/>
    <p:restoredTop sz="94660"/>
  </p:normalViewPr>
  <p:slideViewPr>
    <p:cSldViewPr>
      <p:cViewPr varScale="1">
        <p:scale>
          <a:sx n="74" d="100"/>
          <a:sy n="74" d="100"/>
        </p:scale>
        <p:origin x="-18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A5252C-A209-4212-AA6E-CCBD8FD8B1FE}"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5252C-A209-4212-AA6E-CCBD8FD8B1FE}"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5252C-A209-4212-AA6E-CCBD8FD8B1FE}"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5252C-A209-4212-AA6E-CCBD8FD8B1FE}"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A5252C-A209-4212-AA6E-CCBD8FD8B1FE}"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A5252C-A209-4212-AA6E-CCBD8FD8B1FE}" type="datetimeFigureOut">
              <a:rPr lang="en-US" smtClean="0"/>
              <a:pPr/>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A5252C-A209-4212-AA6E-CCBD8FD8B1FE}" type="datetimeFigureOut">
              <a:rPr lang="en-US" smtClean="0"/>
              <a:pPr/>
              <a:t>4/17/17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A5252C-A209-4212-AA6E-CCBD8FD8B1FE}" type="datetimeFigureOut">
              <a:rPr lang="en-US" smtClean="0"/>
              <a:pPr/>
              <a:t>4/17/17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5252C-A209-4212-AA6E-CCBD8FD8B1FE}" type="datetimeFigureOut">
              <a:rPr lang="en-US" smtClean="0"/>
              <a:pPr/>
              <a:t>4/17/17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5252C-A209-4212-AA6E-CCBD8FD8B1FE}" type="datetimeFigureOut">
              <a:rPr lang="en-US" smtClean="0"/>
              <a:pPr/>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5252C-A209-4212-AA6E-CCBD8FD8B1FE}" type="datetimeFigureOut">
              <a:rPr lang="en-US" smtClean="0"/>
              <a:pPr/>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1F5DB-0672-4D21-AD44-6E9920CBA7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5252C-A209-4212-AA6E-CCBD8FD8B1FE}" type="datetimeFigureOut">
              <a:rPr lang="en-US" smtClean="0"/>
              <a:pPr/>
              <a:t>4/17/17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1F5DB-0672-4D21-AD44-6E9920CBA7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 Target="slide13.xml"/><Relationship Id="rId20" Type="http://schemas.openxmlformats.org/officeDocument/2006/relationships/slide" Target="slide20.xml"/><Relationship Id="rId21" Type="http://schemas.openxmlformats.org/officeDocument/2006/relationships/slide" Target="slide25.xml"/><Relationship Id="rId22" Type="http://schemas.openxmlformats.org/officeDocument/2006/relationships/slide" Target="slide6.xml"/><Relationship Id="rId23" Type="http://schemas.openxmlformats.org/officeDocument/2006/relationships/slide" Target="slide11.xml"/><Relationship Id="rId24" Type="http://schemas.openxmlformats.org/officeDocument/2006/relationships/slide" Target="slide16.xml"/><Relationship Id="rId25" Type="http://schemas.openxmlformats.org/officeDocument/2006/relationships/slide" Target="slide21.xml"/><Relationship Id="rId26" Type="http://schemas.openxmlformats.org/officeDocument/2006/relationships/slide" Target="slide26.xml"/><Relationship Id="rId10" Type="http://schemas.openxmlformats.org/officeDocument/2006/relationships/slide" Target="slide18.xml"/><Relationship Id="rId11" Type="http://schemas.openxmlformats.org/officeDocument/2006/relationships/slide" Target="slide23.xml"/><Relationship Id="rId12" Type="http://schemas.openxmlformats.org/officeDocument/2006/relationships/slide" Target="slide4.xml"/><Relationship Id="rId13" Type="http://schemas.openxmlformats.org/officeDocument/2006/relationships/slide" Target="slide9.xml"/><Relationship Id="rId14" Type="http://schemas.openxmlformats.org/officeDocument/2006/relationships/slide" Target="slide14.xml"/><Relationship Id="rId15" Type="http://schemas.openxmlformats.org/officeDocument/2006/relationships/slide" Target="slide19.xml"/><Relationship Id="rId16" Type="http://schemas.openxmlformats.org/officeDocument/2006/relationships/slide" Target="slide24.xml"/><Relationship Id="rId17" Type="http://schemas.openxmlformats.org/officeDocument/2006/relationships/slide" Target="slide5.xml"/><Relationship Id="rId18" Type="http://schemas.openxmlformats.org/officeDocument/2006/relationships/slide" Target="slide10.xml"/><Relationship Id="rId19" Type="http://schemas.openxmlformats.org/officeDocument/2006/relationships/slide" Target="slide15.xml"/><Relationship Id="rId1" Type="http://schemas.openxmlformats.org/officeDocument/2006/relationships/slideLayout" Target="../slideLayouts/slideLayout1.xml"/><Relationship Id="rId2" Type="http://schemas.openxmlformats.org/officeDocument/2006/relationships/slide" Target="slide2.xml"/><Relationship Id="rId3" Type="http://schemas.openxmlformats.org/officeDocument/2006/relationships/slide" Target="slide7.xml"/><Relationship Id="rId4" Type="http://schemas.openxmlformats.org/officeDocument/2006/relationships/slide" Target="slide12.xml"/><Relationship Id="rId5" Type="http://schemas.openxmlformats.org/officeDocument/2006/relationships/slide" Target="slide17.xml"/><Relationship Id="rId6" Type="http://schemas.openxmlformats.org/officeDocument/2006/relationships/slide" Target="slide22.xml"/><Relationship Id="rId7" Type="http://schemas.openxmlformats.org/officeDocument/2006/relationships/slide" Target="slide3.xml"/><Relationship Id="rId8" Type="http://schemas.openxmlformats.org/officeDocument/2006/relationships/slide" Target="slide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5" name="Table 4"/>
          <p:cNvGraphicFramePr>
            <a:graphicFrameLocks noGrp="1"/>
          </p:cNvGraphicFramePr>
          <p:nvPr/>
        </p:nvGraphicFramePr>
        <p:xfrm>
          <a:off x="0" y="2"/>
          <a:ext cx="9144000" cy="713740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1143000">
                <a:tc>
                  <a:txBody>
                    <a:bodyPr/>
                    <a:lstStyle/>
                    <a:p>
                      <a:r>
                        <a:rPr lang="en-US" sz="2000" dirty="0" smtClean="0">
                          <a:solidFill>
                            <a:srgbClr val="FFFF00"/>
                          </a:solidFill>
                          <a:latin typeface="Arial Black" pitchFamily="34" charset="0"/>
                        </a:rPr>
                        <a:t>Who am I?</a:t>
                      </a:r>
                      <a:endParaRPr lang="en-US" sz="2000" dirty="0">
                        <a:solidFill>
                          <a:srgbClr val="FFFF00"/>
                        </a:solidFill>
                        <a:latin typeface="Arial Black" pitchFamily="34" charset="0"/>
                      </a:endParaRPr>
                    </a:p>
                  </a:txBody>
                  <a:tcPr>
                    <a:solidFill>
                      <a:schemeClr val="tx2">
                        <a:lumMod val="60000"/>
                        <a:lumOff val="40000"/>
                      </a:schemeClr>
                    </a:solidFill>
                  </a:tcPr>
                </a:tc>
                <a:tc>
                  <a:txBody>
                    <a:bodyPr/>
                    <a:lstStyle/>
                    <a:p>
                      <a:r>
                        <a:rPr lang="en-US" sz="2000" dirty="0" smtClean="0">
                          <a:solidFill>
                            <a:srgbClr val="FFFF00"/>
                          </a:solidFill>
                          <a:latin typeface="Arial Black" pitchFamily="34" charset="0"/>
                        </a:rPr>
                        <a:t>Social Structure</a:t>
                      </a:r>
                      <a:endParaRPr lang="en-US" sz="2000" dirty="0">
                        <a:solidFill>
                          <a:srgbClr val="FFFF00"/>
                        </a:solidFill>
                        <a:latin typeface="Arial Black" pitchFamily="34" charset="0"/>
                      </a:endParaRPr>
                    </a:p>
                  </a:txBody>
                  <a:tcPr>
                    <a:solidFill>
                      <a:schemeClr val="tx2">
                        <a:lumMod val="60000"/>
                        <a:lumOff val="40000"/>
                      </a:schemeClr>
                    </a:solidFill>
                  </a:tcPr>
                </a:tc>
                <a:tc>
                  <a:txBody>
                    <a:bodyPr/>
                    <a:lstStyle/>
                    <a:p>
                      <a:r>
                        <a:rPr lang="en-US" sz="2000" dirty="0" smtClean="0">
                          <a:solidFill>
                            <a:srgbClr val="FFFF00"/>
                          </a:solidFill>
                          <a:latin typeface="Arial Black" pitchFamily="34" charset="0"/>
                        </a:rPr>
                        <a:t>Vocabulary</a:t>
                      </a:r>
                      <a:endParaRPr lang="en-US" sz="2000" dirty="0">
                        <a:solidFill>
                          <a:srgbClr val="FFFF00"/>
                        </a:solidFill>
                        <a:latin typeface="Arial Black" pitchFamily="34" charset="0"/>
                      </a:endParaRPr>
                    </a:p>
                  </a:txBody>
                  <a:tcPr>
                    <a:solidFill>
                      <a:schemeClr val="tx2">
                        <a:lumMod val="60000"/>
                        <a:lumOff val="40000"/>
                      </a:schemeClr>
                    </a:solidFill>
                  </a:tcPr>
                </a:tc>
                <a:tc>
                  <a:txBody>
                    <a:bodyPr/>
                    <a:lstStyle/>
                    <a:p>
                      <a:r>
                        <a:rPr lang="en-US" sz="2000" dirty="0" smtClean="0">
                          <a:solidFill>
                            <a:srgbClr val="FFFF00"/>
                          </a:solidFill>
                          <a:latin typeface="Arial Black" pitchFamily="34" charset="0"/>
                        </a:rPr>
                        <a:t>Empires</a:t>
                      </a:r>
                      <a:endParaRPr lang="en-US" sz="2000" dirty="0">
                        <a:solidFill>
                          <a:srgbClr val="FFFF00"/>
                        </a:solidFill>
                        <a:latin typeface="Arial Black" pitchFamily="34" charset="0"/>
                      </a:endParaRPr>
                    </a:p>
                  </a:txBody>
                  <a:tcPr>
                    <a:solidFill>
                      <a:schemeClr val="tx2">
                        <a:lumMod val="60000"/>
                        <a:lumOff val="40000"/>
                      </a:schemeClr>
                    </a:solidFill>
                  </a:tcPr>
                </a:tc>
                <a:tc>
                  <a:txBody>
                    <a:bodyPr/>
                    <a:lstStyle/>
                    <a:p>
                      <a:r>
                        <a:rPr lang="en-US" sz="2000" dirty="0" smtClean="0">
                          <a:solidFill>
                            <a:srgbClr val="FFFF00"/>
                          </a:solidFill>
                          <a:latin typeface="Arial Black" pitchFamily="34" charset="0"/>
                        </a:rPr>
                        <a:t>Wild</a:t>
                      </a:r>
                      <a:r>
                        <a:rPr lang="en-US" sz="2000" baseline="0" dirty="0" smtClean="0">
                          <a:solidFill>
                            <a:srgbClr val="FFFF00"/>
                          </a:solidFill>
                          <a:latin typeface="Arial Black" pitchFamily="34" charset="0"/>
                        </a:rPr>
                        <a:t> Card</a:t>
                      </a:r>
                      <a:endParaRPr lang="en-US" sz="2000" dirty="0">
                        <a:solidFill>
                          <a:srgbClr val="FFFF00"/>
                        </a:solidFill>
                        <a:latin typeface="Arial Black" pitchFamily="34" charset="0"/>
                      </a:endParaRPr>
                    </a:p>
                  </a:txBody>
                  <a:tcPr>
                    <a:solidFill>
                      <a:schemeClr val="tx2">
                        <a:lumMod val="60000"/>
                        <a:lumOff val="40000"/>
                      </a:schemeClr>
                    </a:solidFill>
                  </a:tcPr>
                </a:tc>
              </a:tr>
              <a:tr h="1143000">
                <a:tc>
                  <a:txBody>
                    <a:bodyPr/>
                    <a:lstStyle/>
                    <a:p>
                      <a:pPr algn="ctr"/>
                      <a:r>
                        <a:rPr lang="en-US" sz="3600" dirty="0" smtClean="0">
                          <a:solidFill>
                            <a:srgbClr val="FFFF00"/>
                          </a:solidFill>
                          <a:latin typeface="Arial Black" pitchFamily="34" charset="0"/>
                          <a:hlinkClick r:id="rId2" action="ppaction://hlinksldjump"/>
                        </a:rPr>
                        <a:t>100</a:t>
                      </a: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3" action="ppaction://hlinksldjump"/>
                        </a:rPr>
                        <a:t>100</a:t>
                      </a:r>
                      <a:endParaRPr lang="en-US" sz="3600" dirty="0" smtClean="0">
                        <a:solidFill>
                          <a:srgbClr val="FFFF00"/>
                        </a:solidFill>
                        <a:latin typeface="Arial Black" pitchFamily="34" charset="0"/>
                      </a:endParaRPr>
                    </a:p>
                    <a:p>
                      <a:pPr algn="ctr"/>
                      <a:endParaRPr lang="en-US" sz="3600" dirty="0"/>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4" action="ppaction://hlinksldjump"/>
                        </a:rPr>
                        <a:t>100</a:t>
                      </a:r>
                      <a:endParaRPr lang="en-US" sz="3600" dirty="0" smtClean="0">
                        <a:solidFill>
                          <a:srgbClr val="FFFF00"/>
                        </a:solidFill>
                        <a:latin typeface="Arial Black" pitchFamily="34" charset="0"/>
                      </a:endParaRPr>
                    </a:p>
                    <a:p>
                      <a:pPr algn="ctr"/>
                      <a:endParaRPr lang="en-US" sz="3600" dirty="0"/>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5" action="ppaction://hlinksldjump"/>
                        </a:rPr>
                        <a:t>100</a:t>
                      </a:r>
                      <a:endParaRPr lang="en-US" sz="3600" dirty="0" smtClean="0">
                        <a:solidFill>
                          <a:srgbClr val="FFFF00"/>
                        </a:solidFill>
                        <a:latin typeface="Arial Black" pitchFamily="34" charset="0"/>
                      </a:endParaRPr>
                    </a:p>
                    <a:p>
                      <a:pPr algn="ctr"/>
                      <a:endParaRPr lang="en-US" sz="3600" dirty="0"/>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6" action="ppaction://hlinksldjump"/>
                        </a:rPr>
                        <a:t>100</a:t>
                      </a:r>
                      <a:endParaRPr lang="en-US" sz="3600" dirty="0" smtClean="0">
                        <a:solidFill>
                          <a:srgbClr val="FFFF00"/>
                        </a:solidFill>
                        <a:latin typeface="Arial Black" pitchFamily="34" charset="0"/>
                      </a:endParaRPr>
                    </a:p>
                    <a:p>
                      <a:pPr algn="ctr"/>
                      <a:endParaRPr lang="en-US" sz="3600" dirty="0"/>
                    </a:p>
                  </a:txBody>
                  <a:tcPr>
                    <a:solidFill>
                      <a:schemeClr val="tx2">
                        <a:lumMod val="60000"/>
                        <a:lumOff val="40000"/>
                      </a:schemeClr>
                    </a:solidFill>
                  </a:tcPr>
                </a:tc>
              </a:tr>
              <a:tr h="1143000">
                <a:tc>
                  <a:txBody>
                    <a:bodyPr/>
                    <a:lstStyle/>
                    <a:p>
                      <a:pPr algn="ctr"/>
                      <a:r>
                        <a:rPr lang="en-US" sz="3600" dirty="0" smtClean="0">
                          <a:solidFill>
                            <a:srgbClr val="FFFF00"/>
                          </a:solidFill>
                          <a:latin typeface="Arial Black" pitchFamily="34" charset="0"/>
                          <a:hlinkClick r:id="rId7" action="ppaction://hlinksldjump"/>
                        </a:rPr>
                        <a:t>200</a:t>
                      </a: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8" action="ppaction://hlinksldjump"/>
                        </a:rPr>
                        <a:t>200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9" action="ppaction://hlinksldjump"/>
                        </a:rPr>
                        <a:t>200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10" action="ppaction://hlinksldjump"/>
                        </a:rPr>
                        <a:t>200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11" action="ppaction://hlinksldjump"/>
                        </a:rPr>
                        <a:t>200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r>
              <a:tr h="1143000">
                <a:tc>
                  <a:txBody>
                    <a:bodyPr/>
                    <a:lstStyle/>
                    <a:p>
                      <a:pPr algn="ctr"/>
                      <a:r>
                        <a:rPr lang="en-US" sz="3600" dirty="0" smtClean="0">
                          <a:solidFill>
                            <a:srgbClr val="FFFF00"/>
                          </a:solidFill>
                          <a:latin typeface="Arial Black" pitchFamily="34" charset="0"/>
                          <a:hlinkClick r:id="rId12" action="ppaction://hlinksldjump"/>
                        </a:rPr>
                        <a:t>300</a:t>
                      </a: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13" action="ppaction://hlinksldjump"/>
                        </a:rPr>
                        <a:t>300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14" action="ppaction://hlinksldjump"/>
                        </a:rPr>
                        <a:t>300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15" action="ppaction://hlinksldjump"/>
                        </a:rPr>
                        <a:t>300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16" action="ppaction://hlinksldjump"/>
                        </a:rPr>
                        <a:t>300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r>
              <a:tr h="1143000">
                <a:tc>
                  <a:txBody>
                    <a:bodyPr/>
                    <a:lstStyle/>
                    <a:p>
                      <a:pPr algn="ctr"/>
                      <a:r>
                        <a:rPr lang="en-US" sz="3600" dirty="0" smtClean="0">
                          <a:solidFill>
                            <a:srgbClr val="FFFF00"/>
                          </a:solidFill>
                          <a:latin typeface="Arial Black" pitchFamily="34" charset="0"/>
                          <a:hlinkClick r:id="rId17" action="ppaction://hlinksldjump"/>
                        </a:rPr>
                        <a:t>400</a:t>
                      </a: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18" action="ppaction://hlinksldjump"/>
                        </a:rPr>
                        <a:t>400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19" action="ppaction://hlinksldjump"/>
                        </a:rPr>
                        <a:t>400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20" action="ppaction://hlinksldjump"/>
                        </a:rPr>
                        <a:t>400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21" action="ppaction://hlinksldjump"/>
                        </a:rPr>
                        <a:t>400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r>
              <a:tr h="1143000">
                <a:tc>
                  <a:txBody>
                    <a:bodyPr/>
                    <a:lstStyle/>
                    <a:p>
                      <a:pPr algn="ctr"/>
                      <a:r>
                        <a:rPr lang="en-US" sz="3600" dirty="0" smtClean="0">
                          <a:solidFill>
                            <a:srgbClr val="FFFF00"/>
                          </a:solidFill>
                          <a:latin typeface="Arial Black" pitchFamily="34" charset="0"/>
                          <a:hlinkClick r:id="rId22" action="ppaction://hlinksldjump"/>
                        </a:rPr>
                        <a:t>500</a:t>
                      </a: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23" action="ppaction://hlinksldjump"/>
                        </a:rPr>
                        <a:t>500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24" action="ppaction://hlinksldjump"/>
                        </a:rPr>
                        <a:t>500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25" action="ppaction://hlinksldjump"/>
                        </a:rPr>
                        <a:t>500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olidFill>
                            <a:srgbClr val="FFFF00"/>
                          </a:solidFill>
                          <a:latin typeface="Arial Black" pitchFamily="34" charset="0"/>
                          <a:hlinkClick r:id="rId26" action="ppaction://hlinksldjump"/>
                        </a:rPr>
                        <a:t>500</a:t>
                      </a:r>
                      <a:endParaRPr lang="en-US" sz="3600" dirty="0" smtClean="0">
                        <a:solidFill>
                          <a:srgbClr val="FFFF00"/>
                        </a:solidFill>
                        <a:latin typeface="Arial Black" pitchFamily="34" charset="0"/>
                      </a:endParaRPr>
                    </a:p>
                    <a:p>
                      <a:pPr algn="ctr"/>
                      <a:endParaRPr lang="en-US" sz="3600" dirty="0">
                        <a:solidFill>
                          <a:srgbClr val="FFFF00"/>
                        </a:solidFill>
                        <a:latin typeface="Arial Black" pitchFamily="34" charset="0"/>
                      </a:endParaRPr>
                    </a:p>
                  </a:txBody>
                  <a:tcPr>
                    <a:solidFill>
                      <a:schemeClr val="tx2">
                        <a:lumMod val="60000"/>
                        <a:lumOff val="40000"/>
                      </a:schemeClr>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Social Structure </a:t>
            </a:r>
            <a:r>
              <a:rPr lang="en-US" i="1" dirty="0" smtClean="0">
                <a:solidFill>
                  <a:srgbClr val="FFFF00"/>
                </a:solidFill>
                <a:latin typeface="Arial Black" pitchFamily="34" charset="0"/>
                <a:hlinkClick r:id="rId2" action="ppaction://hlinksldjump"/>
              </a:rPr>
              <a:t>400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6" name="TextBox 5"/>
          <p:cNvSpPr txBox="1"/>
          <p:nvPr/>
        </p:nvSpPr>
        <p:spPr>
          <a:xfrm>
            <a:off x="381000" y="1295400"/>
            <a:ext cx="8534400" cy="3170099"/>
          </a:xfrm>
          <a:prstGeom prst="rect">
            <a:avLst/>
          </a:prstGeom>
          <a:noFill/>
        </p:spPr>
        <p:txBody>
          <a:bodyPr wrap="square" rtlCol="0">
            <a:spAutoFit/>
          </a:bodyPr>
          <a:lstStyle/>
          <a:p>
            <a:r>
              <a:rPr lang="en-US" sz="4000" dirty="0" smtClean="0">
                <a:solidFill>
                  <a:srgbClr val="FFFF00"/>
                </a:solidFill>
                <a:latin typeface="Arial Black" pitchFamily="34" charset="0"/>
              </a:rPr>
              <a:t>In the Aztec Empire what people were at the bottom of the social structure?</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Slaves</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Social Structure </a:t>
            </a:r>
            <a:r>
              <a:rPr lang="en-US" i="1" dirty="0" smtClean="0">
                <a:solidFill>
                  <a:srgbClr val="FFFF00"/>
                </a:solidFill>
                <a:latin typeface="Arial Black" pitchFamily="34" charset="0"/>
                <a:hlinkClick r:id="rId2" action="ppaction://hlinksldjump"/>
              </a:rPr>
              <a:t>500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381000" y="1295400"/>
            <a:ext cx="8534400" cy="2554545"/>
          </a:xfrm>
          <a:prstGeom prst="rect">
            <a:avLst/>
          </a:prstGeom>
          <a:noFill/>
        </p:spPr>
        <p:txBody>
          <a:bodyPr wrap="square" rtlCol="0">
            <a:spAutoFit/>
          </a:bodyPr>
          <a:lstStyle/>
          <a:p>
            <a:r>
              <a:rPr lang="en-US" sz="4000" dirty="0" smtClean="0">
                <a:solidFill>
                  <a:srgbClr val="FFFF00"/>
                </a:solidFill>
                <a:latin typeface="Arial Black" pitchFamily="34" charset="0"/>
              </a:rPr>
              <a:t>In the Aztec empire farmers were not allowed to do what?</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a:t>
            </a:r>
            <a:r>
              <a:rPr lang="en-US" sz="4000" u="sng" dirty="0" smtClean="0">
                <a:solidFill>
                  <a:srgbClr val="FFFF00"/>
                </a:solidFill>
                <a:latin typeface="Arial Black" pitchFamily="34" charset="0"/>
              </a:rPr>
              <a:t> Own Land</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Vocabulary </a:t>
            </a:r>
            <a:r>
              <a:rPr lang="en-US" i="1" dirty="0" smtClean="0">
                <a:solidFill>
                  <a:srgbClr val="FFFF00"/>
                </a:solidFill>
                <a:latin typeface="Arial Black" pitchFamily="34" charset="0"/>
                <a:hlinkClick r:id="rId2" action="ppaction://hlinksldjump"/>
              </a:rPr>
              <a:t>100</a:t>
            </a:r>
            <a:endParaRPr lang="en-US" i="1" dirty="0">
              <a:solidFill>
                <a:srgbClr val="FFFF00"/>
              </a:solidFill>
              <a:latin typeface="Arial Black" pitchFamily="34" charset="0"/>
            </a:endParaRPr>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609600" y="1371600"/>
            <a:ext cx="8153400" cy="3170099"/>
          </a:xfrm>
          <a:prstGeom prst="rect">
            <a:avLst/>
          </a:prstGeom>
          <a:noFill/>
        </p:spPr>
        <p:txBody>
          <a:bodyPr wrap="square" rtlCol="0">
            <a:spAutoFit/>
          </a:bodyPr>
          <a:lstStyle/>
          <a:p>
            <a:r>
              <a:rPr lang="en-US" sz="4000" dirty="0" smtClean="0">
                <a:solidFill>
                  <a:srgbClr val="FFFF00"/>
                </a:solidFill>
                <a:latin typeface="Arial Black" pitchFamily="34" charset="0"/>
              </a:rPr>
              <a:t>What were Spanish conquerors of Mexico and Peru known as?</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Conquistadors</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Vocabulary </a:t>
            </a:r>
            <a:r>
              <a:rPr lang="en-US" i="1" dirty="0" smtClean="0">
                <a:solidFill>
                  <a:srgbClr val="FFFF00"/>
                </a:solidFill>
                <a:latin typeface="Arial Black" pitchFamily="34" charset="0"/>
                <a:hlinkClick r:id="rId2" action="ppaction://hlinksldjump"/>
              </a:rPr>
              <a:t>200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781800" y="4572000"/>
            <a:ext cx="2143125" cy="2143125"/>
          </a:xfrm>
        </p:spPr>
      </p:pic>
      <p:sp>
        <p:nvSpPr>
          <p:cNvPr id="5" name="TextBox 4"/>
          <p:cNvSpPr txBox="1"/>
          <p:nvPr/>
        </p:nvSpPr>
        <p:spPr>
          <a:xfrm>
            <a:off x="533400" y="1295400"/>
            <a:ext cx="8382000" cy="3170099"/>
          </a:xfrm>
          <a:prstGeom prst="rect">
            <a:avLst/>
          </a:prstGeom>
          <a:noFill/>
        </p:spPr>
        <p:txBody>
          <a:bodyPr wrap="square" rtlCol="0">
            <a:spAutoFit/>
          </a:bodyPr>
          <a:lstStyle/>
          <a:p>
            <a:r>
              <a:rPr lang="en-US" sz="4000" dirty="0" smtClean="0">
                <a:solidFill>
                  <a:srgbClr val="FFFF00"/>
                </a:solidFill>
                <a:latin typeface="Arial Black" pitchFamily="34" charset="0"/>
              </a:rPr>
              <a:t>What is it called when a civilization or person has a belief in </a:t>
            </a:r>
            <a:r>
              <a:rPr lang="en-US" sz="4000" i="1" dirty="0" smtClean="0">
                <a:solidFill>
                  <a:srgbClr val="FFFF00"/>
                </a:solidFill>
                <a:latin typeface="Arial Black" pitchFamily="34" charset="0"/>
              </a:rPr>
              <a:t>multiple</a:t>
            </a:r>
            <a:r>
              <a:rPr lang="en-US" sz="4000" dirty="0" smtClean="0">
                <a:solidFill>
                  <a:srgbClr val="FFFF00"/>
                </a:solidFill>
                <a:latin typeface="Arial Black" pitchFamily="34" charset="0"/>
              </a:rPr>
              <a:t> gods?</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Polytheism</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Vocabulary </a:t>
            </a:r>
            <a:r>
              <a:rPr lang="en-US" i="1" dirty="0" smtClean="0">
                <a:solidFill>
                  <a:srgbClr val="FFFF00"/>
                </a:solidFill>
                <a:latin typeface="Arial Black" pitchFamily="34" charset="0"/>
                <a:hlinkClick r:id="rId2" action="ppaction://hlinksldjump"/>
              </a:rPr>
              <a:t>300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533400" y="1295400"/>
            <a:ext cx="8382000" cy="3170099"/>
          </a:xfrm>
          <a:prstGeom prst="rect">
            <a:avLst/>
          </a:prstGeom>
          <a:noFill/>
        </p:spPr>
        <p:txBody>
          <a:bodyPr wrap="square" rtlCol="0">
            <a:spAutoFit/>
          </a:bodyPr>
          <a:lstStyle/>
          <a:p>
            <a:r>
              <a:rPr lang="en-US" sz="4000" dirty="0" smtClean="0">
                <a:solidFill>
                  <a:srgbClr val="FFFF00"/>
                </a:solidFill>
                <a:latin typeface="Arial Black" pitchFamily="34" charset="0"/>
              </a:rPr>
              <a:t>The Mayan set up buildings designed to study astronomy. What were they known as?</a:t>
            </a:r>
          </a:p>
          <a:p>
            <a:endParaRPr lang="en-US" sz="4000" u="sng"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Observatories</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Vocabulary </a:t>
            </a:r>
            <a:r>
              <a:rPr lang="en-US" i="1" dirty="0" smtClean="0">
                <a:solidFill>
                  <a:srgbClr val="FFFF00"/>
                </a:solidFill>
                <a:latin typeface="Arial Black" pitchFamily="34" charset="0"/>
                <a:hlinkClick r:id="rId2" action="ppaction://hlinksldjump"/>
              </a:rPr>
              <a:t>400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781800" y="4495800"/>
            <a:ext cx="2143125" cy="2143125"/>
          </a:xfrm>
        </p:spPr>
      </p:pic>
      <p:sp>
        <p:nvSpPr>
          <p:cNvPr id="5" name="TextBox 4"/>
          <p:cNvSpPr txBox="1"/>
          <p:nvPr/>
        </p:nvSpPr>
        <p:spPr>
          <a:xfrm>
            <a:off x="304800" y="1219200"/>
            <a:ext cx="8610600" cy="5078313"/>
          </a:xfrm>
          <a:prstGeom prst="rect">
            <a:avLst/>
          </a:prstGeom>
          <a:noFill/>
        </p:spPr>
        <p:txBody>
          <a:bodyPr wrap="square" rtlCol="0">
            <a:spAutoFit/>
          </a:bodyPr>
          <a:lstStyle/>
          <a:p>
            <a:r>
              <a:rPr lang="en-US" sz="3600" dirty="0" smtClean="0">
                <a:solidFill>
                  <a:srgbClr val="FFFF00"/>
                </a:solidFill>
                <a:latin typeface="Arial Black" pitchFamily="34" charset="0"/>
              </a:rPr>
              <a:t>The Inca were a society that had many temples, in part because they were very gifted when it came to using stones. This crafted stonework used to build these temples is known by what name?</a:t>
            </a:r>
          </a:p>
          <a:p>
            <a:endParaRPr lang="en-US" sz="3600" u="sng" dirty="0">
              <a:solidFill>
                <a:srgbClr val="FFFF00"/>
              </a:solidFill>
              <a:latin typeface="Arial Black" pitchFamily="34" charset="0"/>
            </a:endParaRPr>
          </a:p>
          <a:p>
            <a:r>
              <a:rPr lang="en-US" sz="3600" u="sng" dirty="0" smtClean="0">
                <a:solidFill>
                  <a:srgbClr val="002060"/>
                </a:solidFill>
                <a:latin typeface="Arial Black" pitchFamily="34" charset="0"/>
              </a:rPr>
              <a:t>ANSWER: </a:t>
            </a:r>
            <a:r>
              <a:rPr lang="en-US" sz="3600" u="sng" dirty="0" smtClean="0">
                <a:solidFill>
                  <a:srgbClr val="FFFF00"/>
                </a:solidFill>
                <a:latin typeface="Arial Black" pitchFamily="34" charset="0"/>
              </a:rPr>
              <a:t>Masonry</a:t>
            </a:r>
            <a:endParaRPr lang="en-US" sz="36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linds(horizontal)">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Vocabulary </a:t>
            </a:r>
            <a:r>
              <a:rPr lang="en-US" i="1" dirty="0" smtClean="0">
                <a:solidFill>
                  <a:srgbClr val="FFFF00"/>
                </a:solidFill>
                <a:latin typeface="Arial Black" pitchFamily="34" charset="0"/>
                <a:hlinkClick r:id="rId2" action="ppaction://hlinksldjump"/>
              </a:rPr>
              <a:t>500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495800"/>
            <a:ext cx="2143125" cy="2143125"/>
          </a:xfrm>
        </p:spPr>
      </p:pic>
      <p:sp>
        <p:nvSpPr>
          <p:cNvPr id="5" name="TextBox 4"/>
          <p:cNvSpPr txBox="1"/>
          <p:nvPr/>
        </p:nvSpPr>
        <p:spPr>
          <a:xfrm>
            <a:off x="457200" y="1295400"/>
            <a:ext cx="8534400" cy="3785652"/>
          </a:xfrm>
          <a:prstGeom prst="rect">
            <a:avLst/>
          </a:prstGeom>
          <a:noFill/>
        </p:spPr>
        <p:txBody>
          <a:bodyPr wrap="square" rtlCol="0">
            <a:spAutoFit/>
          </a:bodyPr>
          <a:lstStyle/>
          <a:p>
            <a:r>
              <a:rPr lang="en-US" sz="4000" dirty="0" smtClean="0">
                <a:solidFill>
                  <a:srgbClr val="FFFF00"/>
                </a:solidFill>
                <a:latin typeface="Arial Black" pitchFamily="34" charset="0"/>
              </a:rPr>
              <a:t>In order to get from one city to another the Aztec set up these highways that were called _______________.</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Causeways</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Empires </a:t>
            </a:r>
            <a:r>
              <a:rPr lang="en-US" i="1" dirty="0" smtClean="0">
                <a:solidFill>
                  <a:srgbClr val="FFFF00"/>
                </a:solidFill>
                <a:latin typeface="Arial Black" pitchFamily="34" charset="0"/>
                <a:hlinkClick r:id="rId2" action="ppaction://hlinksldjump"/>
              </a:rPr>
              <a:t>100</a:t>
            </a:r>
            <a:endParaRPr lang="en-US" i="1" dirty="0">
              <a:solidFill>
                <a:srgbClr val="FFFF00"/>
              </a:solidFill>
              <a:latin typeface="Arial Black" pitchFamily="34" charset="0"/>
            </a:endParaRPr>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533400" y="1295400"/>
            <a:ext cx="8382000" cy="2554545"/>
          </a:xfrm>
          <a:prstGeom prst="rect">
            <a:avLst/>
          </a:prstGeom>
          <a:noFill/>
        </p:spPr>
        <p:txBody>
          <a:bodyPr wrap="square" rtlCol="0">
            <a:spAutoFit/>
          </a:bodyPr>
          <a:lstStyle/>
          <a:p>
            <a:r>
              <a:rPr lang="en-US" sz="4000" dirty="0" smtClean="0">
                <a:solidFill>
                  <a:srgbClr val="FFFF00"/>
                </a:solidFill>
                <a:latin typeface="Arial Black" pitchFamily="34" charset="0"/>
              </a:rPr>
              <a:t>This empire had “floating gardens.”</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Aztec</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Empires </a:t>
            </a:r>
            <a:r>
              <a:rPr lang="en-US" i="1" dirty="0" smtClean="0">
                <a:solidFill>
                  <a:srgbClr val="FFFF00"/>
                </a:solidFill>
                <a:latin typeface="Arial Black" pitchFamily="34" charset="0"/>
                <a:hlinkClick r:id="rId2" action="ppaction://hlinksldjump"/>
              </a:rPr>
              <a:t>200</a:t>
            </a:r>
            <a:endParaRPr lang="en-US" i="1" dirty="0"/>
          </a:p>
        </p:txBody>
      </p:sp>
      <p:pic>
        <p:nvPicPr>
          <p:cNvPr id="5" name="Content Placeholder 4"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6" name="TextBox 5"/>
          <p:cNvSpPr txBox="1"/>
          <p:nvPr/>
        </p:nvSpPr>
        <p:spPr>
          <a:xfrm>
            <a:off x="457200" y="1295400"/>
            <a:ext cx="8534400" cy="3970318"/>
          </a:xfrm>
          <a:prstGeom prst="rect">
            <a:avLst/>
          </a:prstGeom>
          <a:noFill/>
        </p:spPr>
        <p:txBody>
          <a:bodyPr wrap="square" rtlCol="0">
            <a:spAutoFit/>
          </a:bodyPr>
          <a:lstStyle/>
          <a:p>
            <a:r>
              <a:rPr lang="en-US" sz="3600" dirty="0" smtClean="0">
                <a:solidFill>
                  <a:srgbClr val="FFFF00"/>
                </a:solidFill>
                <a:latin typeface="Arial Black" pitchFamily="34" charset="0"/>
              </a:rPr>
              <a:t>This empire was known for the contributions in math and science, as shown by their development of a calendar and their use of zero in mathematics.</a:t>
            </a:r>
          </a:p>
          <a:p>
            <a:endParaRPr lang="en-US" sz="3600" u="sng" dirty="0">
              <a:solidFill>
                <a:srgbClr val="FFFF00"/>
              </a:solidFill>
              <a:latin typeface="Arial Black" pitchFamily="34" charset="0"/>
            </a:endParaRPr>
          </a:p>
          <a:p>
            <a:r>
              <a:rPr lang="en-US" sz="3600" u="sng" dirty="0" smtClean="0">
                <a:solidFill>
                  <a:srgbClr val="002060"/>
                </a:solidFill>
                <a:latin typeface="Arial Black" pitchFamily="34" charset="0"/>
              </a:rPr>
              <a:t>ANSWER: </a:t>
            </a:r>
            <a:r>
              <a:rPr lang="en-US" sz="3600" u="sng" dirty="0" smtClean="0">
                <a:solidFill>
                  <a:srgbClr val="FFFF00"/>
                </a:solidFill>
                <a:latin typeface="Arial Black" pitchFamily="34" charset="0"/>
              </a:rPr>
              <a:t>Maya</a:t>
            </a:r>
            <a:endParaRPr lang="en-US" sz="36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Empires </a:t>
            </a:r>
            <a:r>
              <a:rPr lang="en-US" i="1" dirty="0" smtClean="0">
                <a:solidFill>
                  <a:srgbClr val="FFFF00"/>
                </a:solidFill>
                <a:latin typeface="Arial Black" pitchFamily="34" charset="0"/>
                <a:hlinkClick r:id="rId2" action="ppaction://hlinksldjump"/>
              </a:rPr>
              <a:t>300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457200" y="1371600"/>
            <a:ext cx="8458200" cy="2554545"/>
          </a:xfrm>
          <a:prstGeom prst="rect">
            <a:avLst/>
          </a:prstGeom>
          <a:noFill/>
        </p:spPr>
        <p:txBody>
          <a:bodyPr wrap="square" rtlCol="0">
            <a:spAutoFit/>
          </a:bodyPr>
          <a:lstStyle/>
          <a:p>
            <a:r>
              <a:rPr lang="en-US" sz="4000" dirty="0" smtClean="0">
                <a:solidFill>
                  <a:srgbClr val="FFFF00"/>
                </a:solidFill>
                <a:latin typeface="Arial Black" pitchFamily="34" charset="0"/>
              </a:rPr>
              <a:t>Quechua was the official language of this empire.</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Inca</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Who am I? </a:t>
            </a:r>
            <a:r>
              <a:rPr lang="en-US" i="1" dirty="0" smtClean="0">
                <a:solidFill>
                  <a:srgbClr val="FFFF00"/>
                </a:solidFill>
                <a:latin typeface="Arial Black" pitchFamily="34" charset="0"/>
                <a:hlinkClick r:id="rId2" action="ppaction://hlinksldjump"/>
              </a:rPr>
              <a:t>100</a:t>
            </a:r>
            <a:endParaRPr lang="en-US" i="1" dirty="0">
              <a:solidFill>
                <a:srgbClr val="FFFF00"/>
              </a:solidFill>
              <a:latin typeface="Arial Black" pitchFamily="34" charset="0"/>
            </a:endParaRPr>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705600" y="4419600"/>
            <a:ext cx="2143125" cy="2143125"/>
          </a:xfrm>
        </p:spPr>
      </p:pic>
      <p:sp>
        <p:nvSpPr>
          <p:cNvPr id="5" name="TextBox 4"/>
          <p:cNvSpPr txBox="1"/>
          <p:nvPr/>
        </p:nvSpPr>
        <p:spPr>
          <a:xfrm>
            <a:off x="457200" y="1295400"/>
            <a:ext cx="8305800" cy="3170099"/>
          </a:xfrm>
          <a:prstGeom prst="rect">
            <a:avLst/>
          </a:prstGeom>
          <a:noFill/>
        </p:spPr>
        <p:txBody>
          <a:bodyPr wrap="square" rtlCol="0">
            <a:spAutoFit/>
          </a:bodyPr>
          <a:lstStyle/>
          <a:p>
            <a:r>
              <a:rPr lang="en-US" sz="4000" dirty="0" smtClean="0">
                <a:solidFill>
                  <a:srgbClr val="FFFF00"/>
                </a:solidFill>
                <a:latin typeface="Arial Black" pitchFamily="34" charset="0"/>
              </a:rPr>
              <a:t>At one point in time I was a great leader of the Inca Empire. What is my name?</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err="1" smtClean="0">
                <a:solidFill>
                  <a:srgbClr val="FFFF00"/>
                </a:solidFill>
                <a:latin typeface="Arial Black" pitchFamily="34" charset="0"/>
              </a:rPr>
              <a:t>Pachacuti</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Empires </a:t>
            </a:r>
            <a:r>
              <a:rPr lang="en-US" i="1" dirty="0" smtClean="0">
                <a:solidFill>
                  <a:srgbClr val="FFFF00"/>
                </a:solidFill>
                <a:latin typeface="Arial Black" pitchFamily="34" charset="0"/>
                <a:hlinkClick r:id="rId2" action="ppaction://hlinksldjump"/>
              </a:rPr>
              <a:t>400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781800" y="4572000"/>
            <a:ext cx="2143125" cy="2143125"/>
          </a:xfrm>
        </p:spPr>
      </p:pic>
      <p:sp>
        <p:nvSpPr>
          <p:cNvPr id="5" name="TextBox 4"/>
          <p:cNvSpPr txBox="1"/>
          <p:nvPr/>
        </p:nvSpPr>
        <p:spPr>
          <a:xfrm>
            <a:off x="609600" y="1447800"/>
            <a:ext cx="8305800" cy="3170099"/>
          </a:xfrm>
          <a:prstGeom prst="rect">
            <a:avLst/>
          </a:prstGeom>
          <a:noFill/>
        </p:spPr>
        <p:txBody>
          <a:bodyPr wrap="square" rtlCol="0">
            <a:spAutoFit/>
          </a:bodyPr>
          <a:lstStyle/>
          <a:p>
            <a:r>
              <a:rPr lang="en-US" sz="4000" dirty="0" smtClean="0">
                <a:solidFill>
                  <a:srgbClr val="FFFF00"/>
                </a:solidFill>
                <a:latin typeface="Arial Black" pitchFamily="34" charset="0"/>
              </a:rPr>
              <a:t>This empire set up their capital city, Tenochtitlan, on an island.</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Aztec</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Empires </a:t>
            </a:r>
            <a:r>
              <a:rPr lang="en-US" i="1" dirty="0" smtClean="0">
                <a:solidFill>
                  <a:srgbClr val="FFFF00"/>
                </a:solidFill>
                <a:latin typeface="Arial Black" pitchFamily="34" charset="0"/>
                <a:hlinkClick r:id="rId2" action="ppaction://hlinksldjump"/>
              </a:rPr>
              <a:t>500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781800" y="4495800"/>
            <a:ext cx="2143125" cy="2143125"/>
          </a:xfrm>
        </p:spPr>
      </p:pic>
      <p:sp>
        <p:nvSpPr>
          <p:cNvPr id="5" name="TextBox 4"/>
          <p:cNvSpPr txBox="1"/>
          <p:nvPr/>
        </p:nvSpPr>
        <p:spPr>
          <a:xfrm>
            <a:off x="533400" y="1295400"/>
            <a:ext cx="8305800" cy="3785652"/>
          </a:xfrm>
          <a:prstGeom prst="rect">
            <a:avLst/>
          </a:prstGeom>
          <a:noFill/>
        </p:spPr>
        <p:txBody>
          <a:bodyPr wrap="square" rtlCol="0">
            <a:spAutoFit/>
          </a:bodyPr>
          <a:lstStyle/>
          <a:p>
            <a:r>
              <a:rPr lang="en-US" sz="4000" dirty="0" smtClean="0">
                <a:solidFill>
                  <a:srgbClr val="FFFF00"/>
                </a:solidFill>
                <a:latin typeface="Arial Black" pitchFamily="34" charset="0"/>
              </a:rPr>
              <a:t>This empire practiced human sacrifice on a large scale, up to or over 10,000 people per year.</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Aztec</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Wild Card </a:t>
            </a:r>
            <a:r>
              <a:rPr lang="en-US" i="1" dirty="0" smtClean="0">
                <a:solidFill>
                  <a:srgbClr val="FFFF00"/>
                </a:solidFill>
                <a:latin typeface="Arial Black" pitchFamily="34" charset="0"/>
                <a:hlinkClick r:id="rId2" action="ppaction://hlinksldjump"/>
              </a:rPr>
              <a:t>100</a:t>
            </a:r>
            <a:endParaRPr lang="en-US" i="1" dirty="0">
              <a:solidFill>
                <a:srgbClr val="FFFF00"/>
              </a:solidFill>
              <a:latin typeface="Arial Black" pitchFamily="34" charset="0"/>
            </a:endParaRPr>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457200" y="1295400"/>
            <a:ext cx="8458200" cy="3785652"/>
          </a:xfrm>
          <a:prstGeom prst="rect">
            <a:avLst/>
          </a:prstGeom>
          <a:noFill/>
        </p:spPr>
        <p:txBody>
          <a:bodyPr wrap="square" rtlCol="0">
            <a:spAutoFit/>
          </a:bodyPr>
          <a:lstStyle/>
          <a:p>
            <a:r>
              <a:rPr lang="en-US" sz="4000" dirty="0" smtClean="0">
                <a:solidFill>
                  <a:srgbClr val="FFFF00"/>
                </a:solidFill>
                <a:latin typeface="Arial Black" pitchFamily="34" charset="0"/>
              </a:rPr>
              <a:t>What THREE things were key factors in the Aztec rising to power?</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a:solidFill>
                  <a:srgbClr val="FFFF00"/>
                </a:solidFill>
                <a:latin typeface="Arial Black" pitchFamily="34" charset="0"/>
              </a:rPr>
              <a:t>War, tribute, and trade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Wild Card </a:t>
            </a:r>
            <a:r>
              <a:rPr lang="en-US" i="1" dirty="0" smtClean="0">
                <a:solidFill>
                  <a:srgbClr val="FFFF00"/>
                </a:solidFill>
                <a:latin typeface="Arial Black" pitchFamily="34" charset="0"/>
                <a:hlinkClick r:id="rId2" action="ppaction://hlinksldjump"/>
              </a:rPr>
              <a:t>200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304800" y="1295400"/>
            <a:ext cx="8610600" cy="3785652"/>
          </a:xfrm>
          <a:prstGeom prst="rect">
            <a:avLst/>
          </a:prstGeom>
          <a:noFill/>
        </p:spPr>
        <p:txBody>
          <a:bodyPr wrap="square" rtlCol="0">
            <a:spAutoFit/>
          </a:bodyPr>
          <a:lstStyle/>
          <a:p>
            <a:r>
              <a:rPr lang="en-US" sz="4000" dirty="0" smtClean="0">
                <a:solidFill>
                  <a:srgbClr val="FFFF00"/>
                </a:solidFill>
                <a:latin typeface="Arial Black" pitchFamily="34" charset="0"/>
              </a:rPr>
              <a:t>What were THREE accomplishments of the Inca empire?</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a:solidFill>
                  <a:srgbClr val="FFFF00"/>
                </a:solidFill>
                <a:latin typeface="Arial Black" pitchFamily="34" charset="0"/>
              </a:rPr>
              <a:t>masonry, textiles, and </a:t>
            </a:r>
            <a:r>
              <a:rPr lang="en-US" sz="4000" u="sng" dirty="0" smtClean="0">
                <a:solidFill>
                  <a:srgbClr val="FFFF00"/>
                </a:solidFill>
                <a:latin typeface="Arial Black" pitchFamily="34" charset="0"/>
              </a:rPr>
              <a:t>pottery</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i="1" dirty="0" smtClean="0">
                <a:solidFill>
                  <a:srgbClr val="FFFF00"/>
                </a:solidFill>
                <a:latin typeface="Arial Black" pitchFamily="34" charset="0"/>
              </a:rPr>
              <a:t>Wild Card </a:t>
            </a:r>
            <a:r>
              <a:rPr lang="en-US" i="1" dirty="0" smtClean="0">
                <a:solidFill>
                  <a:srgbClr val="FFFF00"/>
                </a:solidFill>
                <a:latin typeface="Arial Black" pitchFamily="34" charset="0"/>
                <a:hlinkClick r:id="rId2" action="ppaction://hlinksldjump"/>
              </a:rPr>
              <a:t>300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7010400" y="4724400"/>
            <a:ext cx="1990725" cy="1990725"/>
          </a:xfrm>
        </p:spPr>
      </p:pic>
      <p:sp>
        <p:nvSpPr>
          <p:cNvPr id="6" name="TextBox 5"/>
          <p:cNvSpPr txBox="1"/>
          <p:nvPr/>
        </p:nvSpPr>
        <p:spPr>
          <a:xfrm>
            <a:off x="6781800" y="228600"/>
            <a:ext cx="2209800" cy="3416320"/>
          </a:xfrm>
          <a:prstGeom prst="rect">
            <a:avLst/>
          </a:prstGeom>
          <a:noFill/>
        </p:spPr>
        <p:txBody>
          <a:bodyPr wrap="square" rtlCol="0">
            <a:spAutoFit/>
          </a:bodyPr>
          <a:lstStyle/>
          <a:p>
            <a:r>
              <a:rPr lang="en-US" sz="2400" dirty="0" smtClean="0">
                <a:solidFill>
                  <a:srgbClr val="FFFF00"/>
                </a:solidFill>
                <a:latin typeface="Arial Black" pitchFamily="34" charset="0"/>
              </a:rPr>
              <a:t>In which present day country did the Aztec’s live and prosper?</a:t>
            </a:r>
          </a:p>
          <a:p>
            <a:endParaRPr lang="en-US" sz="2400" dirty="0">
              <a:solidFill>
                <a:srgbClr val="FFFF00"/>
              </a:solidFill>
              <a:latin typeface="Arial Black" pitchFamily="34" charset="0"/>
            </a:endParaRPr>
          </a:p>
          <a:p>
            <a:r>
              <a:rPr lang="en-US" sz="2400" u="sng" dirty="0" smtClean="0">
                <a:solidFill>
                  <a:srgbClr val="002060"/>
                </a:solidFill>
                <a:latin typeface="Arial Black" pitchFamily="34" charset="0"/>
              </a:rPr>
              <a:t>ANSWER: </a:t>
            </a:r>
            <a:r>
              <a:rPr lang="en-US" sz="2400" dirty="0" smtClean="0">
                <a:solidFill>
                  <a:srgbClr val="FFFF00"/>
                </a:solidFill>
                <a:latin typeface="Arial Black" pitchFamily="34" charset="0"/>
              </a:rPr>
              <a:t>Mexico</a:t>
            </a:r>
            <a:endParaRPr lang="en-US" sz="2400" dirty="0">
              <a:solidFill>
                <a:srgbClr val="FFFF00"/>
              </a:solidFill>
              <a:latin typeface="Arial Black" pitchFamily="34" charset="0"/>
            </a:endParaRPr>
          </a:p>
        </p:txBody>
      </p:sp>
      <p:pic>
        <p:nvPicPr>
          <p:cNvPr id="7" name="Picture 6" descr="mesoamerica.jpg"/>
          <p:cNvPicPr>
            <a:picLocks noChangeAspect="1"/>
          </p:cNvPicPr>
          <p:nvPr/>
        </p:nvPicPr>
        <p:blipFill>
          <a:blip r:embed="rId4" cstate="print"/>
          <a:stretch>
            <a:fillRect/>
          </a:stretch>
        </p:blipFill>
        <p:spPr>
          <a:xfrm>
            <a:off x="228599" y="1143000"/>
            <a:ext cx="6358759" cy="50292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Wild Card </a:t>
            </a:r>
            <a:r>
              <a:rPr lang="en-US" i="1" dirty="0" smtClean="0">
                <a:solidFill>
                  <a:srgbClr val="FFFF00"/>
                </a:solidFill>
                <a:latin typeface="Arial Black" pitchFamily="34" charset="0"/>
                <a:hlinkClick r:id="rId2" action="ppaction://hlinksldjump"/>
              </a:rPr>
              <a:t>400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457200" y="1447800"/>
            <a:ext cx="8534400" cy="3170099"/>
          </a:xfrm>
          <a:prstGeom prst="rect">
            <a:avLst/>
          </a:prstGeom>
          <a:noFill/>
        </p:spPr>
        <p:txBody>
          <a:bodyPr wrap="square" rtlCol="0">
            <a:spAutoFit/>
          </a:bodyPr>
          <a:lstStyle/>
          <a:p>
            <a:r>
              <a:rPr lang="en-US" sz="4000" dirty="0" smtClean="0">
                <a:solidFill>
                  <a:srgbClr val="FFFF00"/>
                </a:solidFill>
                <a:latin typeface="Arial Black" pitchFamily="34" charset="0"/>
              </a:rPr>
              <a:t>If a person or a civilization only worship ONE god, they practice _____________.</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Monotheism</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i="1" dirty="0" smtClean="0">
                <a:solidFill>
                  <a:srgbClr val="FFFF00"/>
                </a:solidFill>
                <a:latin typeface="Arial Black" pitchFamily="34" charset="0"/>
              </a:rPr>
              <a:t>Wild Card </a:t>
            </a:r>
            <a:r>
              <a:rPr lang="en-US" i="1" dirty="0" smtClean="0">
                <a:solidFill>
                  <a:srgbClr val="FFFF00"/>
                </a:solidFill>
                <a:latin typeface="Arial Black" pitchFamily="34" charset="0"/>
                <a:hlinkClick r:id="rId2" action="ppaction://hlinksldjump"/>
              </a:rPr>
              <a:t>500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8077200" y="5791200"/>
            <a:ext cx="923925" cy="923925"/>
          </a:xfrm>
        </p:spPr>
      </p:pic>
      <p:sp>
        <p:nvSpPr>
          <p:cNvPr id="6" name="TextBox 5"/>
          <p:cNvSpPr txBox="1"/>
          <p:nvPr/>
        </p:nvSpPr>
        <p:spPr>
          <a:xfrm>
            <a:off x="6781800" y="0"/>
            <a:ext cx="2209800" cy="6001643"/>
          </a:xfrm>
          <a:prstGeom prst="rect">
            <a:avLst/>
          </a:prstGeom>
          <a:noFill/>
        </p:spPr>
        <p:txBody>
          <a:bodyPr wrap="square" rtlCol="0">
            <a:spAutoFit/>
          </a:bodyPr>
          <a:lstStyle/>
          <a:p>
            <a:r>
              <a:rPr lang="en-US" sz="2400" dirty="0" smtClean="0">
                <a:solidFill>
                  <a:srgbClr val="FFFF00"/>
                </a:solidFill>
                <a:latin typeface="Arial Black" pitchFamily="34" charset="0"/>
              </a:rPr>
              <a:t>Using your knowledge of where the Aztec Empire was located, what is one latitude/longitude coordinate that would be in their empire?</a:t>
            </a:r>
            <a:endParaRPr lang="en-US" sz="2400" dirty="0">
              <a:solidFill>
                <a:srgbClr val="FFFF00"/>
              </a:solidFill>
              <a:latin typeface="Arial Black" pitchFamily="34" charset="0"/>
            </a:endParaRPr>
          </a:p>
          <a:p>
            <a:endParaRPr lang="en-US" sz="2400" dirty="0" smtClean="0">
              <a:solidFill>
                <a:srgbClr val="FFFF00"/>
              </a:solidFill>
              <a:latin typeface="Arial Black" pitchFamily="34" charset="0"/>
            </a:endParaRPr>
          </a:p>
          <a:p>
            <a:r>
              <a:rPr lang="en-US" sz="2400" u="sng" dirty="0" smtClean="0">
                <a:solidFill>
                  <a:srgbClr val="002060"/>
                </a:solidFill>
                <a:latin typeface="Arial Black" pitchFamily="34" charset="0"/>
              </a:rPr>
              <a:t>ANSWER: </a:t>
            </a:r>
            <a:r>
              <a:rPr lang="en-US" sz="2400" u="sng" dirty="0" smtClean="0">
                <a:solidFill>
                  <a:srgbClr val="FFFF00"/>
                </a:solidFill>
                <a:latin typeface="Arial Black" pitchFamily="34" charset="0"/>
              </a:rPr>
              <a:t>Vary</a:t>
            </a:r>
            <a:endParaRPr lang="en-US" sz="2400" u="sng" dirty="0">
              <a:solidFill>
                <a:srgbClr val="FFFF00"/>
              </a:solidFill>
              <a:latin typeface="Arial Black" pitchFamily="34" charset="0"/>
            </a:endParaRPr>
          </a:p>
        </p:txBody>
      </p:sp>
      <p:pic>
        <p:nvPicPr>
          <p:cNvPr id="7" name="Picture 6" descr="mesoamerica.jpg"/>
          <p:cNvPicPr>
            <a:picLocks noChangeAspect="1"/>
          </p:cNvPicPr>
          <p:nvPr/>
        </p:nvPicPr>
        <p:blipFill>
          <a:blip r:embed="rId4" cstate="print"/>
          <a:stretch>
            <a:fillRect/>
          </a:stretch>
        </p:blipFill>
        <p:spPr>
          <a:xfrm>
            <a:off x="152401" y="1066800"/>
            <a:ext cx="6547068" cy="54864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Who am I? </a:t>
            </a:r>
            <a:r>
              <a:rPr lang="en-US" i="1" dirty="0" smtClean="0">
                <a:solidFill>
                  <a:srgbClr val="FFFF00"/>
                </a:solidFill>
                <a:latin typeface="Arial Black" pitchFamily="34" charset="0"/>
                <a:hlinkClick r:id="rId2" action="ppaction://hlinksldjump"/>
              </a:rPr>
              <a:t>200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705600" y="4419600"/>
            <a:ext cx="2143125" cy="2143125"/>
          </a:xfrm>
        </p:spPr>
      </p:pic>
      <p:sp>
        <p:nvSpPr>
          <p:cNvPr id="5" name="TextBox 4"/>
          <p:cNvSpPr txBox="1"/>
          <p:nvPr/>
        </p:nvSpPr>
        <p:spPr>
          <a:xfrm>
            <a:off x="381000" y="1371600"/>
            <a:ext cx="8534400" cy="3970318"/>
          </a:xfrm>
          <a:prstGeom prst="rect">
            <a:avLst/>
          </a:prstGeom>
          <a:noFill/>
        </p:spPr>
        <p:txBody>
          <a:bodyPr wrap="square" rtlCol="0">
            <a:spAutoFit/>
          </a:bodyPr>
          <a:lstStyle/>
          <a:p>
            <a:r>
              <a:rPr lang="en-US" sz="3600" dirty="0" smtClean="0">
                <a:solidFill>
                  <a:srgbClr val="FFFF00"/>
                </a:solidFill>
                <a:latin typeface="Arial Black" pitchFamily="34" charset="0"/>
              </a:rPr>
              <a:t>I was the leader of the Inca Empire when the Spanish conquistadors arrived. They eventually took me hostage and killed me. What is my name?</a:t>
            </a:r>
          </a:p>
          <a:p>
            <a:endParaRPr lang="en-US" sz="3600" dirty="0">
              <a:solidFill>
                <a:srgbClr val="FFFF00"/>
              </a:solidFill>
              <a:latin typeface="Arial Black" pitchFamily="34" charset="0"/>
            </a:endParaRPr>
          </a:p>
          <a:p>
            <a:r>
              <a:rPr lang="en-US" sz="3600" u="sng" dirty="0" smtClean="0">
                <a:solidFill>
                  <a:srgbClr val="002060"/>
                </a:solidFill>
                <a:latin typeface="Arial Black" pitchFamily="34" charset="0"/>
              </a:rPr>
              <a:t>ANSWER:</a:t>
            </a:r>
            <a:r>
              <a:rPr lang="en-US" sz="3600" u="sng" dirty="0" smtClean="0">
                <a:solidFill>
                  <a:srgbClr val="FFFF00"/>
                </a:solidFill>
                <a:latin typeface="Arial Black" pitchFamily="34" charset="0"/>
              </a:rPr>
              <a:t> </a:t>
            </a:r>
            <a:r>
              <a:rPr lang="en-US" sz="3600" u="sng" dirty="0">
                <a:solidFill>
                  <a:srgbClr val="FFFF00"/>
                </a:solidFill>
                <a:latin typeface="Arial Black" pitchFamily="34" charset="0"/>
              </a:rPr>
              <a:t>Atahualpa</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Who am I? </a:t>
            </a:r>
            <a:r>
              <a:rPr lang="en-US" i="1" dirty="0" smtClean="0">
                <a:solidFill>
                  <a:srgbClr val="FFFF00"/>
                </a:solidFill>
                <a:latin typeface="Arial Black" pitchFamily="34" charset="0"/>
                <a:hlinkClick r:id="rId2" action="ppaction://hlinksldjump"/>
              </a:rPr>
              <a:t>300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381000" y="1295400"/>
            <a:ext cx="8610600" cy="3416320"/>
          </a:xfrm>
          <a:prstGeom prst="rect">
            <a:avLst/>
          </a:prstGeom>
          <a:noFill/>
        </p:spPr>
        <p:txBody>
          <a:bodyPr wrap="square" rtlCol="0">
            <a:spAutoFit/>
          </a:bodyPr>
          <a:lstStyle/>
          <a:p>
            <a:r>
              <a:rPr lang="en-US" sz="3600" dirty="0" smtClean="0">
                <a:solidFill>
                  <a:srgbClr val="FFFF00"/>
                </a:solidFill>
                <a:latin typeface="Arial Black" pitchFamily="34" charset="0"/>
              </a:rPr>
              <a:t>I was the leader of the Conquistadors and was responsible for taking over the Aztec Empire. What is my name?</a:t>
            </a:r>
          </a:p>
          <a:p>
            <a:endParaRPr lang="en-US" sz="3600" dirty="0">
              <a:solidFill>
                <a:srgbClr val="FFFF00"/>
              </a:solidFill>
              <a:latin typeface="Arial Black" pitchFamily="34" charset="0"/>
            </a:endParaRPr>
          </a:p>
          <a:p>
            <a:r>
              <a:rPr lang="en-US" sz="3600" u="sng" dirty="0" smtClean="0">
                <a:solidFill>
                  <a:srgbClr val="002060"/>
                </a:solidFill>
                <a:latin typeface="Arial Black" pitchFamily="34" charset="0"/>
              </a:rPr>
              <a:t>ANSWER: </a:t>
            </a:r>
            <a:r>
              <a:rPr lang="en-US" sz="3600" u="sng" dirty="0" err="1" smtClean="0">
                <a:solidFill>
                  <a:srgbClr val="FFFF00"/>
                </a:solidFill>
                <a:latin typeface="Arial Black" pitchFamily="34" charset="0"/>
              </a:rPr>
              <a:t>Hernan</a:t>
            </a:r>
            <a:r>
              <a:rPr lang="en-US" sz="3600" u="sng" dirty="0" smtClean="0">
                <a:solidFill>
                  <a:srgbClr val="FFFF00"/>
                </a:solidFill>
                <a:latin typeface="Arial Black" pitchFamily="34" charset="0"/>
              </a:rPr>
              <a:t> Cortes</a:t>
            </a:r>
            <a:endParaRPr lang="en-US" sz="36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Who am I? </a:t>
            </a:r>
            <a:r>
              <a:rPr lang="en-US" i="1" dirty="0" smtClean="0">
                <a:solidFill>
                  <a:srgbClr val="FFFF00"/>
                </a:solidFill>
                <a:latin typeface="Arial Black" pitchFamily="34" charset="0"/>
                <a:hlinkClick r:id="rId2" action="ppaction://hlinksldjump"/>
              </a:rPr>
              <a:t>400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533400" y="1524000"/>
            <a:ext cx="8382000" cy="3970318"/>
          </a:xfrm>
          <a:prstGeom prst="rect">
            <a:avLst/>
          </a:prstGeom>
          <a:noFill/>
        </p:spPr>
        <p:txBody>
          <a:bodyPr wrap="square" rtlCol="0">
            <a:spAutoFit/>
          </a:bodyPr>
          <a:lstStyle/>
          <a:p>
            <a:r>
              <a:rPr lang="en-US" sz="3600" dirty="0" smtClean="0">
                <a:solidFill>
                  <a:srgbClr val="FFFF00"/>
                </a:solidFill>
                <a:latin typeface="Arial Black" pitchFamily="34" charset="0"/>
              </a:rPr>
              <a:t>I was the leader of the Aztec when the Spanish first arrived. The Spanish conquistadors took me hostage and eventually killed me. What is my name?</a:t>
            </a:r>
          </a:p>
          <a:p>
            <a:endParaRPr lang="en-US" sz="3600" dirty="0">
              <a:solidFill>
                <a:srgbClr val="FFFF00"/>
              </a:solidFill>
              <a:latin typeface="Arial Black" pitchFamily="34" charset="0"/>
            </a:endParaRPr>
          </a:p>
          <a:p>
            <a:r>
              <a:rPr lang="en-US" sz="3600" u="sng" dirty="0" smtClean="0">
                <a:solidFill>
                  <a:srgbClr val="002060"/>
                </a:solidFill>
                <a:latin typeface="Arial Black" pitchFamily="34" charset="0"/>
              </a:rPr>
              <a:t>ANSWER: </a:t>
            </a:r>
            <a:r>
              <a:rPr lang="en-US" sz="3600" u="sng" dirty="0" err="1" smtClean="0">
                <a:solidFill>
                  <a:srgbClr val="FFFF00"/>
                </a:solidFill>
                <a:latin typeface="Arial Black" pitchFamily="34" charset="0"/>
              </a:rPr>
              <a:t>Moctezuma</a:t>
            </a:r>
            <a:r>
              <a:rPr lang="en-US" sz="3600" u="sng" dirty="0" smtClean="0">
                <a:solidFill>
                  <a:srgbClr val="FFFF00"/>
                </a:solidFill>
                <a:latin typeface="Arial Black" pitchFamily="34" charset="0"/>
              </a:rPr>
              <a:t> II</a:t>
            </a:r>
            <a:endParaRPr lang="en-US" sz="36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Who am I? </a:t>
            </a:r>
            <a:r>
              <a:rPr lang="en-US" i="1" dirty="0">
                <a:solidFill>
                  <a:srgbClr val="FFFF00"/>
                </a:solidFill>
                <a:latin typeface="Arial Black" pitchFamily="34" charset="0"/>
                <a:hlinkClick r:id="rId2" action="ppaction://hlinksldjump"/>
              </a:rPr>
              <a:t>5</a:t>
            </a:r>
            <a:r>
              <a:rPr lang="en-US" i="1" dirty="0" smtClean="0">
                <a:solidFill>
                  <a:srgbClr val="FFFF00"/>
                </a:solidFill>
                <a:latin typeface="Arial Black" pitchFamily="34" charset="0"/>
                <a:hlinkClick r:id="rId2" action="ppaction://hlinksldjump"/>
              </a:rPr>
              <a:t>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304800" y="1371600"/>
            <a:ext cx="8686800" cy="2862322"/>
          </a:xfrm>
          <a:prstGeom prst="rect">
            <a:avLst/>
          </a:prstGeom>
          <a:noFill/>
        </p:spPr>
        <p:txBody>
          <a:bodyPr wrap="square" rtlCol="0">
            <a:spAutoFit/>
          </a:bodyPr>
          <a:lstStyle/>
          <a:p>
            <a:r>
              <a:rPr lang="en-US" sz="3600" dirty="0" smtClean="0">
                <a:solidFill>
                  <a:srgbClr val="FFFF00"/>
                </a:solidFill>
                <a:latin typeface="Arial Black" pitchFamily="34" charset="0"/>
              </a:rPr>
              <a:t>I am a conquistador. I led the Spanish in Peru and conquered the Inca. What is my name?</a:t>
            </a:r>
          </a:p>
          <a:p>
            <a:endParaRPr lang="en-US" sz="3600" dirty="0">
              <a:solidFill>
                <a:srgbClr val="FFFF00"/>
              </a:solidFill>
              <a:latin typeface="Arial Black" pitchFamily="34" charset="0"/>
            </a:endParaRPr>
          </a:p>
          <a:p>
            <a:r>
              <a:rPr lang="en-US" sz="3600" u="sng" dirty="0" smtClean="0">
                <a:solidFill>
                  <a:srgbClr val="002060"/>
                </a:solidFill>
                <a:latin typeface="Arial Black" pitchFamily="34" charset="0"/>
              </a:rPr>
              <a:t>ANSWER: </a:t>
            </a:r>
            <a:r>
              <a:rPr lang="en-US" sz="3600" u="sng" dirty="0" smtClean="0">
                <a:solidFill>
                  <a:srgbClr val="FFFF00"/>
                </a:solidFill>
                <a:latin typeface="Arial Black" pitchFamily="34" charset="0"/>
              </a:rPr>
              <a:t>Francisco Pizarro</a:t>
            </a:r>
            <a:endParaRPr lang="en-US" sz="36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Social Structure </a:t>
            </a:r>
            <a:r>
              <a:rPr lang="en-US" i="1" dirty="0" smtClean="0">
                <a:solidFill>
                  <a:srgbClr val="FFFF00"/>
                </a:solidFill>
                <a:latin typeface="Arial Black" pitchFamily="34" charset="0"/>
                <a:hlinkClick r:id="rId2" action="ppaction://hlinksldjump"/>
              </a:rPr>
              <a:t>100</a:t>
            </a:r>
            <a:endParaRPr lang="en-US" i="1" dirty="0">
              <a:solidFill>
                <a:srgbClr val="FFFF00"/>
              </a:solidFill>
              <a:latin typeface="Arial Black" pitchFamily="34" charset="0"/>
            </a:endParaRPr>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533400" y="1295400"/>
            <a:ext cx="8305800" cy="3170099"/>
          </a:xfrm>
          <a:prstGeom prst="rect">
            <a:avLst/>
          </a:prstGeom>
          <a:noFill/>
        </p:spPr>
        <p:txBody>
          <a:bodyPr wrap="square" rtlCol="0">
            <a:spAutoFit/>
          </a:bodyPr>
          <a:lstStyle/>
          <a:p>
            <a:r>
              <a:rPr lang="en-US" sz="4000" dirty="0" smtClean="0">
                <a:solidFill>
                  <a:srgbClr val="FFFF00"/>
                </a:solidFill>
                <a:latin typeface="Arial Black" pitchFamily="34" charset="0"/>
              </a:rPr>
              <a:t>In Mayan society most people belonged to which class?</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The lower class</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Social Structure </a:t>
            </a:r>
            <a:r>
              <a:rPr lang="en-US" i="1" dirty="0" smtClean="0">
                <a:solidFill>
                  <a:srgbClr val="FFFF00"/>
                </a:solidFill>
                <a:latin typeface="Arial Black" pitchFamily="34" charset="0"/>
                <a:hlinkClick r:id="rId2" action="ppaction://hlinksldjump"/>
              </a:rPr>
              <a:t>200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381000" y="1219200"/>
            <a:ext cx="8382000" cy="3785652"/>
          </a:xfrm>
          <a:prstGeom prst="rect">
            <a:avLst/>
          </a:prstGeom>
          <a:noFill/>
        </p:spPr>
        <p:txBody>
          <a:bodyPr wrap="square" rtlCol="0">
            <a:spAutoFit/>
          </a:bodyPr>
          <a:lstStyle/>
          <a:p>
            <a:r>
              <a:rPr lang="en-US" sz="4000" dirty="0">
                <a:solidFill>
                  <a:srgbClr val="FFFF00"/>
                </a:solidFill>
                <a:latin typeface="Arial Black" pitchFamily="34" charset="0"/>
              </a:rPr>
              <a:t>The Aztec social structure had _____ who acted as enforcers of the emperors policies.</a:t>
            </a:r>
          </a:p>
          <a:p>
            <a:endParaRPr lang="en-US" sz="4000" dirty="0" smtClean="0">
              <a:solidFill>
                <a:srgbClr val="FFFF00"/>
              </a:solidFill>
              <a:latin typeface="Arial Black" pitchFamily="34" charset="0"/>
            </a:endParaRPr>
          </a:p>
          <a:p>
            <a:r>
              <a:rPr lang="en-US" sz="4000" u="sng" dirty="0" smtClean="0">
                <a:solidFill>
                  <a:srgbClr val="002060"/>
                </a:solidFill>
                <a:latin typeface="Arial Black" pitchFamily="34" charset="0"/>
              </a:rPr>
              <a:t>ANSWER: </a:t>
            </a:r>
            <a:r>
              <a:rPr lang="en-US" sz="4000" u="sng" dirty="0" smtClean="0">
                <a:solidFill>
                  <a:srgbClr val="FFFF00"/>
                </a:solidFill>
                <a:latin typeface="Arial Black" pitchFamily="34" charset="0"/>
              </a:rPr>
              <a:t>Nobles</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latin typeface="Arial Black" pitchFamily="34" charset="0"/>
              </a:rPr>
              <a:t>Social Structure </a:t>
            </a:r>
            <a:r>
              <a:rPr lang="en-US" i="1" dirty="0" smtClean="0">
                <a:solidFill>
                  <a:srgbClr val="FFFF00"/>
                </a:solidFill>
                <a:latin typeface="Arial Black" pitchFamily="34" charset="0"/>
                <a:hlinkClick r:id="rId2" action="ppaction://hlinksldjump"/>
              </a:rPr>
              <a:t>300</a:t>
            </a:r>
            <a:endParaRPr lang="en-US" i="1" dirty="0"/>
          </a:p>
        </p:txBody>
      </p:sp>
      <p:pic>
        <p:nvPicPr>
          <p:cNvPr id="4" name="Content Placeholder 3" descr="home.jpg">
            <a:hlinkClick r:id="rId2" action="ppaction://hlinksldjump"/>
          </p:cNvPr>
          <p:cNvPicPr>
            <a:picLocks noGrp="1" noChangeAspect="1"/>
          </p:cNvPicPr>
          <p:nvPr>
            <p:ph idx="1"/>
          </p:nvPr>
        </p:nvPicPr>
        <p:blipFill>
          <a:blip r:embed="rId3" cstate="print"/>
          <a:stretch>
            <a:fillRect/>
          </a:stretch>
        </p:blipFill>
        <p:spPr>
          <a:xfrm>
            <a:off x="6858000" y="4572000"/>
            <a:ext cx="2143125" cy="2143125"/>
          </a:xfrm>
        </p:spPr>
      </p:pic>
      <p:sp>
        <p:nvSpPr>
          <p:cNvPr id="5" name="TextBox 4"/>
          <p:cNvSpPr txBox="1"/>
          <p:nvPr/>
        </p:nvSpPr>
        <p:spPr>
          <a:xfrm>
            <a:off x="457200" y="1371600"/>
            <a:ext cx="8534400" cy="3785652"/>
          </a:xfrm>
          <a:prstGeom prst="rect">
            <a:avLst/>
          </a:prstGeom>
          <a:noFill/>
        </p:spPr>
        <p:txBody>
          <a:bodyPr wrap="square" rtlCol="0">
            <a:spAutoFit/>
          </a:bodyPr>
          <a:lstStyle/>
          <a:p>
            <a:r>
              <a:rPr lang="en-US" sz="4000" dirty="0" smtClean="0">
                <a:solidFill>
                  <a:srgbClr val="FFFF00"/>
                </a:solidFill>
                <a:latin typeface="Arial Black" pitchFamily="34" charset="0"/>
              </a:rPr>
              <a:t>In the Inca empire the government required a “tax” based on a persons labor. What was this called?</a:t>
            </a:r>
          </a:p>
          <a:p>
            <a:endParaRPr lang="en-US" sz="4000" dirty="0">
              <a:solidFill>
                <a:srgbClr val="FFFF00"/>
              </a:solidFill>
              <a:latin typeface="Arial Black" pitchFamily="34" charset="0"/>
            </a:endParaRPr>
          </a:p>
          <a:p>
            <a:r>
              <a:rPr lang="en-US" sz="4000" u="sng" dirty="0" smtClean="0">
                <a:solidFill>
                  <a:srgbClr val="002060"/>
                </a:solidFill>
                <a:latin typeface="Arial Black" pitchFamily="34" charset="0"/>
              </a:rPr>
              <a:t>ANSWER:</a:t>
            </a:r>
            <a:r>
              <a:rPr lang="en-US" sz="4000" u="sng" dirty="0" smtClean="0">
                <a:solidFill>
                  <a:srgbClr val="FFFF00"/>
                </a:solidFill>
                <a:latin typeface="Arial Black" pitchFamily="34" charset="0"/>
              </a:rPr>
              <a:t> </a:t>
            </a:r>
            <a:r>
              <a:rPr lang="en-US" sz="4000" u="sng" dirty="0" err="1" smtClean="0">
                <a:solidFill>
                  <a:srgbClr val="FFFF00"/>
                </a:solidFill>
                <a:latin typeface="Arial Black" pitchFamily="34" charset="0"/>
              </a:rPr>
              <a:t>Mita</a:t>
            </a:r>
            <a:endParaRPr lang="en-US" sz="4000" u="sng" dirty="0">
              <a:solidFill>
                <a:srgbClr val="FFFF00"/>
              </a:solidFill>
              <a:latin typeface="Arial Black"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648</Words>
  <Application>Microsoft Macintosh PowerPoint</Application>
  <PresentationFormat>On-screen Show (4:3)</PresentationFormat>
  <Paragraphs>130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Who am I? 100</vt:lpstr>
      <vt:lpstr>Who am I? 200</vt:lpstr>
      <vt:lpstr>Who am I? 300</vt:lpstr>
      <vt:lpstr>Who am I? 400</vt:lpstr>
      <vt:lpstr>Who am I? 500</vt:lpstr>
      <vt:lpstr>Social Structure 100</vt:lpstr>
      <vt:lpstr>Social Structure 200</vt:lpstr>
      <vt:lpstr>Social Structure 300</vt:lpstr>
      <vt:lpstr>Social Structure 400</vt:lpstr>
      <vt:lpstr>Social Structure 500</vt:lpstr>
      <vt:lpstr>Vocabulary 100</vt:lpstr>
      <vt:lpstr>Vocabulary 200</vt:lpstr>
      <vt:lpstr>Vocabulary 300</vt:lpstr>
      <vt:lpstr>Vocabulary 400</vt:lpstr>
      <vt:lpstr>Vocabulary 500</vt:lpstr>
      <vt:lpstr>Empires 100</vt:lpstr>
      <vt:lpstr>Empires 200</vt:lpstr>
      <vt:lpstr>Empires 300</vt:lpstr>
      <vt:lpstr>Empires 400</vt:lpstr>
      <vt:lpstr>Empires 500</vt:lpstr>
      <vt:lpstr>Wild Card 100</vt:lpstr>
      <vt:lpstr>Wild Card 200</vt:lpstr>
      <vt:lpstr>Wild Card 300</vt:lpstr>
      <vt:lpstr>Wild Card 400</vt:lpstr>
      <vt:lpstr>Wild Card 500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dc:creator>
  <cp:lastModifiedBy>Bethany Strausbaugh</cp:lastModifiedBy>
  <cp:revision>34</cp:revision>
  <dcterms:created xsi:type="dcterms:W3CDTF">2012-10-07T18:59:09Z</dcterms:created>
  <dcterms:modified xsi:type="dcterms:W3CDTF">2017-04-17T22:29:19Z</dcterms:modified>
</cp:coreProperties>
</file>